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57" r:id="rId5"/>
    <p:sldId id="259" r:id="rId6"/>
    <p:sldId id="262" r:id="rId7"/>
    <p:sldId id="258"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7" d="100"/>
          <a:sy n="87" d="100"/>
        </p:scale>
        <p:origin x="-228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F9CA3-105E-4857-9057-6DB6197DA786}" type="datetimeFigureOut">
              <a:rPr lang="en-US" smtClean="0"/>
              <a:t>10/21/13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1F9CA3-105E-4857-9057-6DB6197DA786}" type="datetimeFigureOut">
              <a:rPr lang="en-US" smtClean="0"/>
              <a:t>10/21/13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01F9CA3-105E-4857-9057-6DB6197DA786}" type="datetimeFigureOut">
              <a:rPr lang="en-US" smtClean="0"/>
              <a:t>10/21/13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B01F9CA3-105E-4857-9057-6DB6197DA786}" type="datetimeFigureOut">
              <a:rPr lang="en-US" smtClean="0"/>
              <a:t>10/21/13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01F9CA3-105E-4857-9057-6DB6197DA786}" type="datetimeFigureOut">
              <a:rPr lang="en-US" smtClean="0"/>
              <a:t>10/21/13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1F9CA3-105E-4857-9057-6DB6197DA786}" type="datetimeFigureOut">
              <a:rPr lang="en-US" smtClean="0"/>
              <a:t>10/21/13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F9CA3-105E-4857-9057-6DB6197DA786}" type="datetimeFigureOut">
              <a:rPr lang="en-US" smtClean="0"/>
              <a:t>10/21/13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B01F9CA3-105E-4857-9057-6DB6197DA786}" type="datetimeFigureOut">
              <a:rPr lang="en-US" smtClean="0"/>
              <a:t>10/21/13</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7F5CE407-6216-4202-80E4-A30DC2F709B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1192" y="1523999"/>
            <a:ext cx="7321681" cy="1724867"/>
          </a:xfrm>
        </p:spPr>
        <p:txBody>
          <a:bodyPr/>
          <a:lstStyle/>
          <a:p>
            <a:r>
              <a:rPr lang="en-US" sz="4000" dirty="0" smtClean="0"/>
              <a:t>Glassdoor B2B Website Redesign Kickoff</a:t>
            </a:r>
            <a:endParaRPr lang="en-US" sz="4000" dirty="0"/>
          </a:p>
        </p:txBody>
      </p:sp>
      <p:sp>
        <p:nvSpPr>
          <p:cNvPr id="3" name="Subtitle 2"/>
          <p:cNvSpPr>
            <a:spLocks noGrp="1"/>
          </p:cNvSpPr>
          <p:nvPr>
            <p:ph type="subTitle" idx="1"/>
          </p:nvPr>
        </p:nvSpPr>
        <p:spPr/>
        <p:txBody>
          <a:bodyPr/>
          <a:lstStyle/>
          <a:p>
            <a:r>
              <a:rPr lang="en-US" dirty="0" smtClean="0"/>
              <a:t>October 22, 2013</a:t>
            </a:r>
            <a:endParaRPr lang="en-US" dirty="0"/>
          </a:p>
        </p:txBody>
      </p:sp>
    </p:spTree>
    <p:extLst>
      <p:ext uri="{BB962C8B-B14F-4D97-AF65-F5344CB8AC3E}">
        <p14:creationId xmlns:p14="http://schemas.microsoft.com/office/powerpoint/2010/main" val="2929147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929061"/>
          </a:xfrm>
        </p:spPr>
        <p:txBody>
          <a:bodyPr/>
          <a:lstStyle/>
          <a:p>
            <a:r>
              <a:rPr lang="en-US" dirty="0" smtClean="0"/>
              <a:t>Muse Board</a:t>
            </a:r>
            <a:endParaRPr lang="en-US" dirty="0"/>
          </a:p>
        </p:txBody>
      </p:sp>
      <p:sp>
        <p:nvSpPr>
          <p:cNvPr id="3" name="Content Placeholder 2"/>
          <p:cNvSpPr>
            <a:spLocks noGrp="1"/>
          </p:cNvSpPr>
          <p:nvPr>
            <p:ph idx="1"/>
          </p:nvPr>
        </p:nvSpPr>
        <p:spPr>
          <a:xfrm>
            <a:off x="549275" y="1185546"/>
            <a:ext cx="8042276" cy="4343400"/>
          </a:xfrm>
        </p:spPr>
        <p:txBody>
          <a:bodyPr>
            <a:normAutofit fontScale="92500" lnSpcReduction="10000"/>
          </a:bodyPr>
          <a:lstStyle/>
          <a:p>
            <a:pPr marL="0" indent="0">
              <a:buNone/>
            </a:pPr>
            <a:r>
              <a:rPr lang="en-US" sz="2800" b="1" dirty="0" smtClean="0">
                <a:solidFill>
                  <a:srgbClr val="E29F1D"/>
                </a:solidFill>
              </a:rPr>
              <a:t>Goal: </a:t>
            </a:r>
            <a:r>
              <a:rPr lang="en-US" sz="2200" dirty="0" smtClean="0">
                <a:solidFill>
                  <a:srgbClr val="595959"/>
                </a:solidFill>
              </a:rPr>
              <a:t>Provide direction to Jay and Jason by identifying concepts we’d like to incorporate into the new site that match the brand we’d like to achieve and meet the goals of our site</a:t>
            </a:r>
          </a:p>
          <a:p>
            <a:r>
              <a:rPr lang="en-US" dirty="0" smtClean="0"/>
              <a:t>Visual Design Elements</a:t>
            </a:r>
          </a:p>
          <a:p>
            <a:r>
              <a:rPr lang="en-US" dirty="0" smtClean="0"/>
              <a:t>Imagery</a:t>
            </a:r>
          </a:p>
          <a:p>
            <a:r>
              <a:rPr lang="en-US" dirty="0" smtClean="0"/>
              <a:t>Copy Tone/Voice</a:t>
            </a:r>
          </a:p>
          <a:p>
            <a:r>
              <a:rPr lang="en-US" dirty="0" smtClean="0"/>
              <a:t>Call To Actions</a:t>
            </a:r>
          </a:p>
          <a:p>
            <a:r>
              <a:rPr lang="en-US" dirty="0" smtClean="0"/>
              <a:t>Navigational Elements</a:t>
            </a:r>
          </a:p>
          <a:p>
            <a:r>
              <a:rPr lang="en-US" dirty="0" smtClean="0"/>
              <a:t>Other</a:t>
            </a:r>
          </a:p>
        </p:txBody>
      </p:sp>
      <p:pic>
        <p:nvPicPr>
          <p:cNvPr id="4" name="Picture 3"/>
          <p:cNvPicPr>
            <a:picLocks noChangeAspect="1"/>
          </p:cNvPicPr>
          <p:nvPr/>
        </p:nvPicPr>
        <p:blipFill>
          <a:blip r:embed="rId2"/>
          <a:stretch>
            <a:fillRect/>
          </a:stretch>
        </p:blipFill>
        <p:spPr>
          <a:xfrm>
            <a:off x="5186966" y="2849640"/>
            <a:ext cx="3121256" cy="2901793"/>
          </a:xfrm>
          <a:prstGeom prst="rect">
            <a:avLst/>
          </a:prstGeom>
        </p:spPr>
      </p:pic>
    </p:spTree>
    <p:extLst>
      <p:ext uri="{BB962C8B-B14F-4D97-AF65-F5344CB8AC3E}">
        <p14:creationId xmlns:p14="http://schemas.microsoft.com/office/powerpoint/2010/main" val="404029245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Review DACI</a:t>
            </a:r>
          </a:p>
          <a:p>
            <a:r>
              <a:rPr lang="en-US" dirty="0" smtClean="0"/>
              <a:t>Discuss and agree on primary goals</a:t>
            </a:r>
          </a:p>
          <a:p>
            <a:r>
              <a:rPr lang="en-US" dirty="0" smtClean="0"/>
              <a:t>Discuss and agree on secondary goals</a:t>
            </a:r>
          </a:p>
          <a:p>
            <a:r>
              <a:rPr lang="en-US" dirty="0" smtClean="0"/>
              <a:t>Measurement</a:t>
            </a:r>
          </a:p>
          <a:p>
            <a:r>
              <a:rPr lang="en-US" dirty="0" smtClean="0"/>
              <a:t>Discuss and agree on target audiences</a:t>
            </a:r>
          </a:p>
          <a:p>
            <a:r>
              <a:rPr lang="en-US" dirty="0" smtClean="0"/>
              <a:t>Timeline </a:t>
            </a:r>
          </a:p>
          <a:p>
            <a:r>
              <a:rPr lang="en-US" dirty="0" smtClean="0"/>
              <a:t>Testing</a:t>
            </a:r>
          </a:p>
          <a:p>
            <a:r>
              <a:rPr lang="en-US" dirty="0" smtClean="0"/>
              <a:t>FUN! - Muse Board Exercise</a:t>
            </a:r>
            <a:endParaRPr lang="en-US" dirty="0"/>
          </a:p>
        </p:txBody>
      </p:sp>
    </p:spTree>
    <p:extLst>
      <p:ext uri="{BB962C8B-B14F-4D97-AF65-F5344CB8AC3E}">
        <p14:creationId xmlns:p14="http://schemas.microsoft.com/office/powerpoint/2010/main" val="1879162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35190"/>
            <a:ext cx="8042276" cy="708775"/>
          </a:xfrm>
        </p:spPr>
        <p:txBody>
          <a:bodyPr/>
          <a:lstStyle/>
          <a:p>
            <a:r>
              <a:rPr lang="en-US" dirty="0" smtClean="0"/>
              <a:t>DACI</a:t>
            </a:r>
            <a:endParaRPr lang="en-US" dirty="0"/>
          </a:p>
        </p:txBody>
      </p:sp>
      <p:sp>
        <p:nvSpPr>
          <p:cNvPr id="3" name="Content Placeholder 2"/>
          <p:cNvSpPr>
            <a:spLocks noGrp="1"/>
          </p:cNvSpPr>
          <p:nvPr>
            <p:ph idx="1"/>
          </p:nvPr>
        </p:nvSpPr>
        <p:spPr>
          <a:xfrm>
            <a:off x="549275" y="1302168"/>
            <a:ext cx="8042276" cy="4801031"/>
          </a:xfrm>
        </p:spPr>
        <p:txBody>
          <a:bodyPr>
            <a:normAutofit fontScale="70000" lnSpcReduction="20000"/>
          </a:bodyPr>
          <a:lstStyle/>
          <a:p>
            <a:pPr marL="0" indent="0">
              <a:buNone/>
            </a:pPr>
            <a:r>
              <a:rPr lang="en-US" b="1" dirty="0" smtClean="0"/>
              <a:t>Driver: </a:t>
            </a:r>
            <a:r>
              <a:rPr lang="en-US" dirty="0" smtClean="0"/>
              <a:t>Laura Moon</a:t>
            </a:r>
          </a:p>
          <a:p>
            <a:pPr marL="0" indent="0">
              <a:buNone/>
            </a:pPr>
            <a:r>
              <a:rPr lang="en-US" b="1" dirty="0" smtClean="0"/>
              <a:t>Approver: </a:t>
            </a:r>
            <a:r>
              <a:rPr lang="en-US" dirty="0" smtClean="0"/>
              <a:t>Steve </a:t>
            </a:r>
            <a:r>
              <a:rPr lang="en-US" dirty="0" err="1" smtClean="0"/>
              <a:t>Roop</a:t>
            </a:r>
            <a:endParaRPr lang="en-US" dirty="0" smtClean="0"/>
          </a:p>
          <a:p>
            <a:pPr marL="0" indent="0">
              <a:buNone/>
            </a:pPr>
            <a:r>
              <a:rPr lang="en-US" b="1" dirty="0" smtClean="0"/>
              <a:t>Contributors: </a:t>
            </a:r>
          </a:p>
          <a:p>
            <a:pPr lvl="1"/>
            <a:r>
              <a:rPr lang="en-US" sz="2300" dirty="0" smtClean="0"/>
              <a:t>Tim A.* (Product)</a:t>
            </a:r>
          </a:p>
          <a:p>
            <a:pPr lvl="1"/>
            <a:r>
              <a:rPr lang="en-US" sz="2300" dirty="0" smtClean="0"/>
              <a:t>GW III* (UX)</a:t>
            </a:r>
          </a:p>
          <a:p>
            <a:pPr lvl="1"/>
            <a:r>
              <a:rPr lang="en-US" sz="2300" dirty="0" smtClean="0"/>
              <a:t>Jason* (UX)</a:t>
            </a:r>
          </a:p>
          <a:p>
            <a:pPr lvl="1"/>
            <a:r>
              <a:rPr lang="en-US" sz="2300" dirty="0" smtClean="0"/>
              <a:t>Allison* (</a:t>
            </a:r>
            <a:r>
              <a:rPr lang="en-US" sz="2300" dirty="0" err="1" smtClean="0"/>
              <a:t>Mktg</a:t>
            </a:r>
            <a:r>
              <a:rPr lang="en-US" sz="2300" dirty="0" smtClean="0"/>
              <a:t> – copy driver)</a:t>
            </a:r>
          </a:p>
          <a:p>
            <a:pPr lvl="1"/>
            <a:r>
              <a:rPr lang="en-US" sz="2300" dirty="0" smtClean="0"/>
              <a:t>Aimee* </a:t>
            </a:r>
            <a:r>
              <a:rPr lang="en-US" sz="2300" dirty="0" smtClean="0"/>
              <a:t>(</a:t>
            </a:r>
            <a:r>
              <a:rPr lang="en-US" sz="2300" dirty="0" err="1" smtClean="0"/>
              <a:t>Mktg</a:t>
            </a:r>
            <a:r>
              <a:rPr lang="en-US" sz="2300" dirty="0" smtClean="0"/>
              <a:t>)</a:t>
            </a:r>
          </a:p>
          <a:p>
            <a:pPr lvl="1"/>
            <a:r>
              <a:rPr lang="en-US" sz="2300" dirty="0" smtClean="0"/>
              <a:t>Katie </a:t>
            </a:r>
            <a:r>
              <a:rPr lang="en-US" sz="2300" dirty="0" err="1" smtClean="0"/>
              <a:t>Kreager</a:t>
            </a:r>
            <a:r>
              <a:rPr lang="en-US" sz="2300" dirty="0" smtClean="0"/>
              <a:t> (Sales)</a:t>
            </a:r>
          </a:p>
          <a:p>
            <a:pPr lvl="1"/>
            <a:r>
              <a:rPr lang="en-US" sz="2300" dirty="0" smtClean="0"/>
              <a:t>Mike Harness (Sales)</a:t>
            </a:r>
          </a:p>
          <a:p>
            <a:pPr lvl="1"/>
            <a:r>
              <a:rPr lang="en-US" sz="2300" dirty="0" smtClean="0"/>
              <a:t>Sam (PR)</a:t>
            </a:r>
          </a:p>
          <a:p>
            <a:pPr lvl="1"/>
            <a:r>
              <a:rPr lang="en-US" sz="2300" dirty="0" err="1" smtClean="0"/>
              <a:t>Ehren</a:t>
            </a:r>
            <a:r>
              <a:rPr lang="en-US" sz="2300" dirty="0" smtClean="0"/>
              <a:t> (SEO)</a:t>
            </a:r>
            <a:endParaRPr lang="en-US" sz="2300" dirty="0"/>
          </a:p>
          <a:p>
            <a:pPr marL="12700" indent="0">
              <a:buNone/>
            </a:pPr>
            <a:r>
              <a:rPr lang="en-US" b="1" dirty="0" smtClean="0"/>
              <a:t>Informed: </a:t>
            </a:r>
            <a:r>
              <a:rPr lang="en-US" dirty="0" smtClean="0"/>
              <a:t>all Glassdoor employees</a:t>
            </a:r>
            <a:endParaRPr lang="en-US" dirty="0"/>
          </a:p>
          <a:p>
            <a:pPr marL="12700" indent="0">
              <a:buNone/>
            </a:pPr>
            <a:r>
              <a:rPr lang="en-US" dirty="0" smtClean="0"/>
              <a:t>* Denotes Strong Contributor </a:t>
            </a:r>
          </a:p>
        </p:txBody>
      </p:sp>
    </p:spTree>
    <p:extLst>
      <p:ext uri="{BB962C8B-B14F-4D97-AF65-F5344CB8AC3E}">
        <p14:creationId xmlns:p14="http://schemas.microsoft.com/office/powerpoint/2010/main" val="2963571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49275" y="107576"/>
            <a:ext cx="8042276" cy="903145"/>
          </a:xfrm>
        </p:spPr>
        <p:txBody>
          <a:bodyPr/>
          <a:lstStyle/>
          <a:p>
            <a:r>
              <a:rPr lang="en-US" dirty="0" smtClean="0"/>
              <a:t>Goals of Website Redesign</a:t>
            </a:r>
            <a:endParaRPr lang="en-US" dirty="0"/>
          </a:p>
        </p:txBody>
      </p:sp>
      <p:sp>
        <p:nvSpPr>
          <p:cNvPr id="7" name="Content Placeholder 6"/>
          <p:cNvSpPr>
            <a:spLocks noGrp="1"/>
          </p:cNvSpPr>
          <p:nvPr>
            <p:ph idx="1"/>
          </p:nvPr>
        </p:nvSpPr>
        <p:spPr>
          <a:xfrm>
            <a:off x="549275" y="1263294"/>
            <a:ext cx="8275616" cy="3566269"/>
          </a:xfrm>
        </p:spPr>
        <p:txBody>
          <a:bodyPr numCol="1">
            <a:normAutofit fontScale="92500" lnSpcReduction="20000"/>
          </a:bodyPr>
          <a:lstStyle/>
          <a:p>
            <a:pPr marL="0" indent="0">
              <a:buNone/>
            </a:pPr>
            <a:r>
              <a:rPr lang="en-US" sz="2800" b="1" dirty="0" smtClean="0">
                <a:solidFill>
                  <a:schemeClr val="accent2"/>
                </a:solidFill>
              </a:rPr>
              <a:t>Create Awareness</a:t>
            </a:r>
            <a:r>
              <a:rPr lang="en-US" sz="2800" dirty="0" smtClean="0"/>
              <a:t> </a:t>
            </a:r>
          </a:p>
          <a:p>
            <a:pPr marL="0" indent="0">
              <a:spcBef>
                <a:spcPts val="400"/>
              </a:spcBef>
              <a:buNone/>
            </a:pPr>
            <a:r>
              <a:rPr lang="en-US" dirty="0" smtClean="0"/>
              <a:t>Clearly display the products Glassdoor offers for </a:t>
            </a:r>
            <a:r>
              <a:rPr lang="en-US" dirty="0" smtClean="0"/>
              <a:t>customers</a:t>
            </a:r>
          </a:p>
          <a:p>
            <a:pPr marL="679450" lvl="1" indent="-342900">
              <a:spcBef>
                <a:spcPts val="400"/>
              </a:spcBef>
            </a:pPr>
            <a:r>
              <a:rPr lang="en-US" sz="1400" dirty="0" smtClean="0"/>
              <a:t>Current Site: too much focus on FEA, product set not laid out</a:t>
            </a:r>
          </a:p>
          <a:p>
            <a:pPr marL="336550" lvl="1" indent="0">
              <a:spcBef>
                <a:spcPts val="400"/>
              </a:spcBef>
              <a:buNone/>
            </a:pPr>
            <a:endParaRPr lang="en-US" sz="2800" b="1" dirty="0" smtClean="0">
              <a:solidFill>
                <a:srgbClr val="244A58"/>
              </a:solidFill>
            </a:endParaRPr>
          </a:p>
          <a:p>
            <a:pPr marL="0" indent="0">
              <a:spcBef>
                <a:spcPts val="400"/>
              </a:spcBef>
              <a:buNone/>
            </a:pPr>
            <a:r>
              <a:rPr lang="en-US" sz="2800" b="1" dirty="0" smtClean="0">
                <a:solidFill>
                  <a:schemeClr val="accent2"/>
                </a:solidFill>
              </a:rPr>
              <a:t>Communicate Value</a:t>
            </a:r>
            <a:endParaRPr lang="en-US" sz="2800" dirty="0">
              <a:solidFill>
                <a:schemeClr val="accent2"/>
              </a:solidFill>
            </a:endParaRPr>
          </a:p>
          <a:p>
            <a:pPr marL="0" indent="0">
              <a:spcBef>
                <a:spcPts val="400"/>
              </a:spcBef>
              <a:buNone/>
            </a:pPr>
            <a:r>
              <a:rPr lang="en-US" dirty="0" smtClean="0"/>
              <a:t>Clearly communicate how products solve core needs </a:t>
            </a:r>
            <a:endParaRPr lang="en-US" dirty="0" smtClean="0"/>
          </a:p>
          <a:p>
            <a:pPr lvl="1">
              <a:spcBef>
                <a:spcPts val="400"/>
              </a:spcBef>
            </a:pPr>
            <a:r>
              <a:rPr lang="en-US" sz="1400" dirty="0" smtClean="0"/>
              <a:t>Current Site: not enough focus on target customer core pain</a:t>
            </a:r>
          </a:p>
          <a:p>
            <a:pPr marL="0" indent="0">
              <a:spcBef>
                <a:spcPts val="400"/>
              </a:spcBef>
              <a:buNone/>
            </a:pPr>
            <a:endParaRPr lang="en-US" sz="2800" b="1" dirty="0">
              <a:solidFill>
                <a:srgbClr val="244A58"/>
              </a:solidFill>
            </a:endParaRPr>
          </a:p>
          <a:p>
            <a:pPr marL="0" indent="0">
              <a:spcBef>
                <a:spcPts val="400"/>
              </a:spcBef>
              <a:buNone/>
            </a:pPr>
            <a:r>
              <a:rPr lang="en-US" sz="2800" b="1" dirty="0" smtClean="0">
                <a:solidFill>
                  <a:srgbClr val="E29F1D"/>
                </a:solidFill>
              </a:rPr>
              <a:t>Convert</a:t>
            </a:r>
            <a:endParaRPr lang="en-US" sz="2800" dirty="0" smtClean="0">
              <a:solidFill>
                <a:srgbClr val="E29F1D"/>
              </a:solidFill>
            </a:endParaRPr>
          </a:p>
          <a:p>
            <a:pPr marL="0" indent="0">
              <a:spcBef>
                <a:spcPts val="400"/>
              </a:spcBef>
              <a:buNone/>
            </a:pPr>
            <a:r>
              <a:rPr lang="en-US" dirty="0" smtClean="0"/>
              <a:t>Sell products, or drive </a:t>
            </a:r>
            <a:r>
              <a:rPr lang="en-US" dirty="0" err="1" smtClean="0"/>
              <a:t>freemium</a:t>
            </a:r>
            <a:r>
              <a:rPr lang="en-US" dirty="0" smtClean="0"/>
              <a:t> </a:t>
            </a:r>
            <a:r>
              <a:rPr lang="en-US" dirty="0" smtClean="0"/>
              <a:t>uptake</a:t>
            </a:r>
          </a:p>
          <a:p>
            <a:pPr lvl="1">
              <a:spcBef>
                <a:spcPts val="400"/>
              </a:spcBef>
            </a:pPr>
            <a:r>
              <a:rPr lang="en-US" sz="1300" dirty="0" smtClean="0"/>
              <a:t>Current Site: conversions are low</a:t>
            </a:r>
            <a:endParaRPr lang="en-US" dirty="0" smtClean="0"/>
          </a:p>
          <a:p>
            <a:pPr marL="0" indent="0">
              <a:buNone/>
            </a:pPr>
            <a:endParaRPr lang="en-US" dirty="0" smtClean="0"/>
          </a:p>
          <a:p>
            <a:endParaRPr lang="en-US" dirty="0"/>
          </a:p>
          <a:p>
            <a:endParaRPr lang="en-US" dirty="0" smtClean="0"/>
          </a:p>
          <a:p>
            <a:pPr marL="0" indent="0">
              <a:buNone/>
            </a:pPr>
            <a:endParaRPr lang="en-US" dirty="0" smtClean="0"/>
          </a:p>
        </p:txBody>
      </p:sp>
      <p:sp>
        <p:nvSpPr>
          <p:cNvPr id="9" name="Rectangle 8"/>
          <p:cNvSpPr/>
          <p:nvPr/>
        </p:nvSpPr>
        <p:spPr>
          <a:xfrm>
            <a:off x="712730" y="5150748"/>
            <a:ext cx="2254818" cy="102368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r>
              <a:rPr lang="en-US" b="1" u="sng" dirty="0" smtClean="0">
                <a:solidFill>
                  <a:schemeClr val="tx1">
                    <a:lumMod val="65000"/>
                    <a:lumOff val="35000"/>
                  </a:schemeClr>
                </a:solidFill>
              </a:rPr>
              <a:t>Job Postings</a:t>
            </a:r>
          </a:p>
          <a:p>
            <a:pPr marL="285750" indent="-285750">
              <a:buFontTx/>
              <a:buChar char="-"/>
            </a:pPr>
            <a:r>
              <a:rPr lang="en-US" dirty="0" smtClean="0">
                <a:solidFill>
                  <a:schemeClr val="tx1">
                    <a:lumMod val="65000"/>
                    <a:lumOff val="35000"/>
                  </a:schemeClr>
                </a:solidFill>
              </a:rPr>
              <a:t>SJP</a:t>
            </a:r>
          </a:p>
          <a:p>
            <a:pPr marL="285750" indent="-285750">
              <a:buFontTx/>
              <a:buChar char="-"/>
            </a:pPr>
            <a:r>
              <a:rPr lang="en-US" dirty="0" smtClean="0">
                <a:solidFill>
                  <a:schemeClr val="tx1">
                    <a:lumMod val="65000"/>
                    <a:lumOff val="35000"/>
                  </a:schemeClr>
                </a:solidFill>
              </a:rPr>
              <a:t>Job Ads</a:t>
            </a:r>
            <a:endParaRPr lang="en-US" dirty="0">
              <a:solidFill>
                <a:schemeClr val="tx1">
                  <a:lumMod val="65000"/>
                  <a:lumOff val="35000"/>
                </a:schemeClr>
              </a:solidFill>
            </a:endParaRPr>
          </a:p>
        </p:txBody>
      </p:sp>
      <p:sp>
        <p:nvSpPr>
          <p:cNvPr id="12" name="Rectangle 11"/>
          <p:cNvSpPr/>
          <p:nvPr/>
        </p:nvSpPr>
        <p:spPr>
          <a:xfrm>
            <a:off x="3573504" y="5150748"/>
            <a:ext cx="2254818" cy="102368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r>
              <a:rPr lang="en-US" b="1" u="sng" dirty="0" smtClean="0">
                <a:solidFill>
                  <a:srgbClr val="595959"/>
                </a:solidFill>
              </a:rPr>
              <a:t>Profiles</a:t>
            </a:r>
          </a:p>
          <a:p>
            <a:pPr marL="285750" indent="-285750">
              <a:buFontTx/>
              <a:buChar char="-"/>
            </a:pPr>
            <a:r>
              <a:rPr lang="en-US" dirty="0" smtClean="0">
                <a:solidFill>
                  <a:srgbClr val="595959"/>
                </a:solidFill>
              </a:rPr>
              <a:t>EEP</a:t>
            </a:r>
          </a:p>
          <a:p>
            <a:pPr marL="285750" indent="-285750">
              <a:buFontTx/>
              <a:buChar char="-"/>
            </a:pPr>
            <a:r>
              <a:rPr lang="en-US" dirty="0" smtClean="0">
                <a:solidFill>
                  <a:srgbClr val="595959"/>
                </a:solidFill>
              </a:rPr>
              <a:t>FEP</a:t>
            </a:r>
            <a:endParaRPr lang="en-US" dirty="0">
              <a:solidFill>
                <a:srgbClr val="595959"/>
              </a:solidFill>
            </a:endParaRPr>
          </a:p>
        </p:txBody>
      </p:sp>
      <p:sp>
        <p:nvSpPr>
          <p:cNvPr id="13" name="Rectangle 12"/>
          <p:cNvSpPr/>
          <p:nvPr/>
        </p:nvSpPr>
        <p:spPr>
          <a:xfrm>
            <a:off x="6336733" y="5153175"/>
            <a:ext cx="2254818" cy="102368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r>
              <a:rPr lang="en-US" b="1" u="sng" dirty="0" smtClean="0">
                <a:solidFill>
                  <a:srgbClr val="595959"/>
                </a:solidFill>
              </a:rPr>
              <a:t>Packages</a:t>
            </a:r>
          </a:p>
          <a:p>
            <a:pPr marL="285750" indent="-285750">
              <a:buFontTx/>
              <a:buChar char="-"/>
            </a:pPr>
            <a:r>
              <a:rPr lang="en-US" dirty="0" smtClean="0">
                <a:solidFill>
                  <a:srgbClr val="595959"/>
                </a:solidFill>
              </a:rPr>
              <a:t>Essentials</a:t>
            </a:r>
          </a:p>
          <a:p>
            <a:pPr marL="285750" indent="-285750">
              <a:buFontTx/>
              <a:buChar char="-"/>
            </a:pPr>
            <a:r>
              <a:rPr lang="en-US" dirty="0" smtClean="0">
                <a:solidFill>
                  <a:srgbClr val="595959"/>
                </a:solidFill>
              </a:rPr>
              <a:t>Custom</a:t>
            </a:r>
            <a:endParaRPr lang="en-US" dirty="0">
              <a:solidFill>
                <a:srgbClr val="595959"/>
              </a:solidFill>
            </a:endParaRPr>
          </a:p>
        </p:txBody>
      </p:sp>
    </p:spTree>
    <p:extLst>
      <p:ext uri="{BB962C8B-B14F-4D97-AF65-F5344CB8AC3E}">
        <p14:creationId xmlns:p14="http://schemas.microsoft.com/office/powerpoint/2010/main" val="3395650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49275" y="107576"/>
            <a:ext cx="8042276" cy="903145"/>
          </a:xfrm>
        </p:spPr>
        <p:txBody>
          <a:bodyPr/>
          <a:lstStyle/>
          <a:p>
            <a:r>
              <a:rPr lang="en-US" dirty="0" smtClean="0"/>
              <a:t>Secondary Goals</a:t>
            </a:r>
            <a:endParaRPr lang="en-US" dirty="0"/>
          </a:p>
        </p:txBody>
      </p:sp>
      <p:sp>
        <p:nvSpPr>
          <p:cNvPr id="7" name="Content Placeholder 6"/>
          <p:cNvSpPr>
            <a:spLocks noGrp="1"/>
          </p:cNvSpPr>
          <p:nvPr>
            <p:ph idx="1"/>
          </p:nvPr>
        </p:nvSpPr>
        <p:spPr>
          <a:xfrm>
            <a:off x="549275" y="1263294"/>
            <a:ext cx="8275616" cy="4023553"/>
          </a:xfrm>
        </p:spPr>
        <p:txBody>
          <a:bodyPr numCol="1">
            <a:normAutofit fontScale="92500" lnSpcReduction="20000"/>
          </a:bodyPr>
          <a:lstStyle/>
          <a:p>
            <a:pPr marL="0" indent="0">
              <a:buNone/>
            </a:pPr>
            <a:r>
              <a:rPr lang="en-US" sz="2800" b="1" dirty="0" smtClean="0">
                <a:solidFill>
                  <a:schemeClr val="accent2"/>
                </a:solidFill>
              </a:rPr>
              <a:t>Establish Visual &amp; Voice Brand Consistency </a:t>
            </a:r>
            <a:endParaRPr lang="en-US" sz="2800" dirty="0" smtClean="0"/>
          </a:p>
          <a:p>
            <a:pPr lvl="1">
              <a:spcBef>
                <a:spcPts val="400"/>
              </a:spcBef>
            </a:pPr>
            <a:r>
              <a:rPr lang="en-US" dirty="0" smtClean="0"/>
              <a:t>Visual Design</a:t>
            </a:r>
          </a:p>
          <a:p>
            <a:pPr lvl="1">
              <a:spcBef>
                <a:spcPts val="400"/>
              </a:spcBef>
            </a:pPr>
            <a:r>
              <a:rPr lang="en-US" dirty="0" smtClean="0"/>
              <a:t>Imagery</a:t>
            </a:r>
          </a:p>
          <a:p>
            <a:pPr lvl="1">
              <a:spcBef>
                <a:spcPts val="400"/>
              </a:spcBef>
            </a:pPr>
            <a:r>
              <a:rPr lang="en-US" dirty="0" smtClean="0"/>
              <a:t>Copywriting </a:t>
            </a:r>
          </a:p>
          <a:p>
            <a:pPr marL="0" indent="0">
              <a:spcBef>
                <a:spcPts val="400"/>
              </a:spcBef>
              <a:buNone/>
            </a:pPr>
            <a:endParaRPr lang="en-US" sz="2800" b="1" dirty="0" smtClean="0">
              <a:solidFill>
                <a:srgbClr val="244A58"/>
              </a:solidFill>
            </a:endParaRPr>
          </a:p>
          <a:p>
            <a:pPr marL="0" indent="0">
              <a:spcBef>
                <a:spcPts val="400"/>
              </a:spcBef>
              <a:buNone/>
            </a:pPr>
            <a:r>
              <a:rPr lang="en-US" sz="2800" b="1" dirty="0" smtClean="0">
                <a:solidFill>
                  <a:schemeClr val="accent2"/>
                </a:solidFill>
              </a:rPr>
              <a:t>Improve SEO Effectiveness</a:t>
            </a:r>
            <a:endParaRPr lang="en-US" sz="2800" dirty="0">
              <a:solidFill>
                <a:schemeClr val="accent2"/>
              </a:solidFill>
            </a:endParaRPr>
          </a:p>
          <a:p>
            <a:pPr lvl="1">
              <a:spcBef>
                <a:spcPts val="400"/>
              </a:spcBef>
            </a:pPr>
            <a:r>
              <a:rPr lang="en-US" dirty="0" smtClean="0"/>
              <a:t>Drive improved organic traffic to site</a:t>
            </a:r>
          </a:p>
          <a:p>
            <a:pPr marL="0" indent="0">
              <a:spcBef>
                <a:spcPts val="400"/>
              </a:spcBef>
              <a:buNone/>
            </a:pPr>
            <a:endParaRPr lang="en-US" sz="2800" b="1" dirty="0">
              <a:solidFill>
                <a:srgbClr val="244A58"/>
              </a:solidFill>
            </a:endParaRPr>
          </a:p>
          <a:p>
            <a:pPr marL="0" indent="0">
              <a:spcBef>
                <a:spcPts val="400"/>
              </a:spcBef>
              <a:buNone/>
            </a:pPr>
            <a:r>
              <a:rPr lang="en-US" sz="2800" b="1" dirty="0" smtClean="0">
                <a:solidFill>
                  <a:srgbClr val="E29F1D"/>
                </a:solidFill>
              </a:rPr>
              <a:t>Drive Operational Improvements</a:t>
            </a:r>
            <a:endParaRPr lang="en-US" sz="2800" dirty="0" smtClean="0">
              <a:solidFill>
                <a:srgbClr val="E29F1D"/>
              </a:solidFill>
            </a:endParaRPr>
          </a:p>
          <a:p>
            <a:pPr lvl="1"/>
            <a:r>
              <a:rPr lang="en-US" dirty="0" smtClean="0"/>
              <a:t>Reduce costs of outside agencies</a:t>
            </a:r>
          </a:p>
          <a:p>
            <a:pPr lvl="1"/>
            <a:r>
              <a:rPr lang="en-US" dirty="0" smtClean="0"/>
              <a:t>Improve ability to move faster with iterations and testing</a:t>
            </a:r>
          </a:p>
          <a:p>
            <a:pPr lvl="1"/>
            <a:r>
              <a:rPr lang="en-US" dirty="0" smtClean="0"/>
              <a:t>Establish team collaboration for maximum effectiveness </a:t>
            </a:r>
          </a:p>
          <a:p>
            <a:pPr marL="0" indent="0">
              <a:buNone/>
            </a:pPr>
            <a:endParaRPr lang="en-US" dirty="0" smtClean="0"/>
          </a:p>
          <a:p>
            <a:endParaRPr lang="en-US" dirty="0"/>
          </a:p>
          <a:p>
            <a:endParaRPr lang="en-US" dirty="0" smtClean="0"/>
          </a:p>
          <a:p>
            <a:pPr marL="0" indent="0">
              <a:buNone/>
            </a:pPr>
            <a:endParaRPr lang="en-US" dirty="0" smtClean="0"/>
          </a:p>
        </p:txBody>
      </p:sp>
    </p:spTree>
    <p:extLst>
      <p:ext uri="{BB962C8B-B14F-4D97-AF65-F5344CB8AC3E}">
        <p14:creationId xmlns:p14="http://schemas.microsoft.com/office/powerpoint/2010/main" val="1282403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49275" y="107576"/>
            <a:ext cx="8042276" cy="903145"/>
          </a:xfrm>
        </p:spPr>
        <p:txBody>
          <a:bodyPr/>
          <a:lstStyle/>
          <a:p>
            <a:r>
              <a:rPr lang="en-US" dirty="0" smtClean="0"/>
              <a:t>Measurement</a:t>
            </a:r>
            <a:endParaRPr lang="en-US" dirty="0"/>
          </a:p>
        </p:txBody>
      </p:sp>
      <p:sp>
        <p:nvSpPr>
          <p:cNvPr id="7" name="Content Placeholder 6"/>
          <p:cNvSpPr>
            <a:spLocks noGrp="1"/>
          </p:cNvSpPr>
          <p:nvPr>
            <p:ph idx="1"/>
          </p:nvPr>
        </p:nvSpPr>
        <p:spPr>
          <a:xfrm>
            <a:off x="549275" y="991175"/>
            <a:ext cx="8275616" cy="5487805"/>
          </a:xfrm>
        </p:spPr>
        <p:txBody>
          <a:bodyPr numCol="1">
            <a:normAutofit fontScale="92500" lnSpcReduction="20000"/>
          </a:bodyPr>
          <a:lstStyle/>
          <a:p>
            <a:pPr marL="0" indent="0">
              <a:spcBef>
                <a:spcPts val="400"/>
              </a:spcBef>
              <a:buNone/>
            </a:pPr>
            <a:r>
              <a:rPr lang="en-US" dirty="0" smtClean="0"/>
              <a:t>How will we measure success?</a:t>
            </a:r>
          </a:p>
          <a:p>
            <a:pPr marL="0" indent="0">
              <a:spcBef>
                <a:spcPts val="400"/>
              </a:spcBef>
              <a:buNone/>
            </a:pPr>
            <a:endParaRPr lang="en-US" sz="900" dirty="0" smtClean="0"/>
          </a:p>
          <a:p>
            <a:pPr marL="12700" indent="0">
              <a:spcBef>
                <a:spcPts val="400"/>
              </a:spcBef>
              <a:buNone/>
            </a:pPr>
            <a:r>
              <a:rPr lang="en-US" sz="2000" b="1" dirty="0" smtClean="0">
                <a:solidFill>
                  <a:schemeClr val="accent2"/>
                </a:solidFill>
              </a:rPr>
              <a:t>Conversion </a:t>
            </a:r>
            <a:r>
              <a:rPr lang="en-US" sz="2000" i="1" dirty="0" smtClean="0">
                <a:solidFill>
                  <a:schemeClr val="accent2"/>
                </a:solidFill>
              </a:rPr>
              <a:t>(primary)</a:t>
            </a:r>
          </a:p>
          <a:p>
            <a:pPr lvl="1">
              <a:spcBef>
                <a:spcPts val="400"/>
              </a:spcBef>
            </a:pPr>
            <a:r>
              <a:rPr lang="en-US" sz="1600" dirty="0" smtClean="0">
                <a:solidFill>
                  <a:srgbClr val="595959"/>
                </a:solidFill>
              </a:rPr>
              <a:t>Total Bookings from site vs. time period previous</a:t>
            </a:r>
          </a:p>
          <a:p>
            <a:pPr lvl="1">
              <a:spcBef>
                <a:spcPts val="400"/>
              </a:spcBef>
            </a:pPr>
            <a:r>
              <a:rPr lang="en-US" sz="1600" dirty="0" smtClean="0">
                <a:solidFill>
                  <a:srgbClr val="595959"/>
                </a:solidFill>
              </a:rPr>
              <a:t>Bookings by product line vs. time period previous</a:t>
            </a:r>
          </a:p>
          <a:p>
            <a:pPr lvl="1">
              <a:spcBef>
                <a:spcPts val="400"/>
              </a:spcBef>
            </a:pPr>
            <a:r>
              <a:rPr lang="en-US" sz="1600" dirty="0" err="1" smtClean="0">
                <a:solidFill>
                  <a:srgbClr val="595959"/>
                </a:solidFill>
              </a:rPr>
              <a:t>Freemium</a:t>
            </a:r>
            <a:r>
              <a:rPr lang="en-US" sz="1600" dirty="0" smtClean="0">
                <a:solidFill>
                  <a:srgbClr val="595959"/>
                </a:solidFill>
              </a:rPr>
              <a:t> product uptake vs. time period previous</a:t>
            </a:r>
          </a:p>
          <a:p>
            <a:pPr lvl="1">
              <a:spcBef>
                <a:spcPts val="400"/>
              </a:spcBef>
            </a:pPr>
            <a:r>
              <a:rPr lang="en-US" sz="1600" dirty="0" smtClean="0">
                <a:solidFill>
                  <a:srgbClr val="595959"/>
                </a:solidFill>
              </a:rPr>
              <a:t>Qualified leads in </a:t>
            </a:r>
            <a:r>
              <a:rPr lang="en-US" sz="1600" dirty="0" err="1" smtClean="0">
                <a:solidFill>
                  <a:srgbClr val="595959"/>
                </a:solidFill>
              </a:rPr>
              <a:t>Salesforce</a:t>
            </a:r>
            <a:r>
              <a:rPr lang="en-US" sz="1600" dirty="0" smtClean="0">
                <a:solidFill>
                  <a:srgbClr val="595959"/>
                </a:solidFill>
              </a:rPr>
              <a:t> for upsell</a:t>
            </a:r>
          </a:p>
          <a:p>
            <a:pPr marL="0" indent="0">
              <a:buNone/>
            </a:pPr>
            <a:r>
              <a:rPr lang="en-US" sz="2000" b="1" dirty="0" smtClean="0">
                <a:solidFill>
                  <a:schemeClr val="accent2"/>
                </a:solidFill>
              </a:rPr>
              <a:t>User Understanding</a:t>
            </a:r>
            <a:endParaRPr lang="en-US" sz="1800" i="1" dirty="0" smtClean="0">
              <a:solidFill>
                <a:schemeClr val="accent2"/>
              </a:solidFill>
            </a:endParaRPr>
          </a:p>
          <a:p>
            <a:pPr marL="622300" lvl="1" indent="-285750"/>
            <a:r>
              <a:rPr lang="en-US" sz="1600" dirty="0" smtClean="0">
                <a:solidFill>
                  <a:srgbClr val="595959"/>
                </a:solidFill>
              </a:rPr>
              <a:t>Can users clearly articulate GD offerings and value (as measured through qualitative and potentially quantitative tests)</a:t>
            </a:r>
            <a:endParaRPr lang="en-US" sz="1600" dirty="0">
              <a:solidFill>
                <a:srgbClr val="595959"/>
              </a:solidFill>
            </a:endParaRPr>
          </a:p>
          <a:p>
            <a:pPr marL="0" indent="0">
              <a:buNone/>
            </a:pPr>
            <a:r>
              <a:rPr lang="en-US" sz="2000" b="1" dirty="0" smtClean="0">
                <a:solidFill>
                  <a:schemeClr val="accent2"/>
                </a:solidFill>
              </a:rPr>
              <a:t>Brand Consistency</a:t>
            </a:r>
          </a:p>
          <a:p>
            <a:pPr marL="622300" lvl="1" indent="-285750"/>
            <a:r>
              <a:rPr lang="en-US" sz="1600" dirty="0" smtClean="0">
                <a:solidFill>
                  <a:srgbClr val="595959"/>
                </a:solidFill>
              </a:rPr>
              <a:t>As measured by internal team feedback</a:t>
            </a:r>
            <a:endParaRPr lang="en-US" sz="1600" dirty="0">
              <a:solidFill>
                <a:srgbClr val="595959"/>
              </a:solidFill>
            </a:endParaRPr>
          </a:p>
          <a:p>
            <a:pPr marL="0" indent="0">
              <a:buNone/>
            </a:pPr>
            <a:r>
              <a:rPr lang="en-US" sz="2000" b="1" dirty="0" smtClean="0">
                <a:solidFill>
                  <a:schemeClr val="accent2"/>
                </a:solidFill>
              </a:rPr>
              <a:t>SEO Effectiveness</a:t>
            </a:r>
          </a:p>
          <a:p>
            <a:pPr lvl="1"/>
            <a:r>
              <a:rPr lang="en-US" sz="1600" dirty="0" smtClean="0">
                <a:solidFill>
                  <a:schemeClr val="tx1">
                    <a:lumMod val="75000"/>
                    <a:lumOff val="25000"/>
                  </a:schemeClr>
                </a:solidFill>
              </a:rPr>
              <a:t>As measured by organic traffic to site vs. time period previous</a:t>
            </a:r>
            <a:endParaRPr lang="en-US" dirty="0"/>
          </a:p>
          <a:p>
            <a:pPr marL="0" indent="0">
              <a:buNone/>
            </a:pPr>
            <a:r>
              <a:rPr lang="en-US" sz="2000" b="1" dirty="0" smtClean="0">
                <a:solidFill>
                  <a:schemeClr val="accent2"/>
                </a:solidFill>
              </a:rPr>
              <a:t>Operational Improvements</a:t>
            </a:r>
            <a:endParaRPr lang="en-US" sz="2000" b="1" dirty="0">
              <a:solidFill>
                <a:schemeClr val="accent2"/>
              </a:solidFill>
            </a:endParaRPr>
          </a:p>
          <a:p>
            <a:pPr lvl="1"/>
            <a:r>
              <a:rPr lang="en-US" sz="1600" dirty="0" smtClean="0">
                <a:solidFill>
                  <a:schemeClr val="tx1">
                    <a:lumMod val="75000"/>
                    <a:lumOff val="25000"/>
                  </a:schemeClr>
                </a:solidFill>
              </a:rPr>
              <a:t>Dollar amount spent</a:t>
            </a:r>
          </a:p>
          <a:p>
            <a:pPr lvl="1"/>
            <a:r>
              <a:rPr lang="en-US" sz="1600" dirty="0" smtClean="0">
                <a:solidFill>
                  <a:schemeClr val="tx1">
                    <a:lumMod val="75000"/>
                    <a:lumOff val="25000"/>
                  </a:schemeClr>
                </a:solidFill>
              </a:rPr>
              <a:t>Time to test and iterate</a:t>
            </a:r>
          </a:p>
          <a:p>
            <a:pPr lvl="1"/>
            <a:r>
              <a:rPr lang="en-US" sz="1600" dirty="0" smtClean="0">
                <a:solidFill>
                  <a:schemeClr val="tx1">
                    <a:lumMod val="75000"/>
                    <a:lumOff val="25000"/>
                  </a:schemeClr>
                </a:solidFill>
              </a:rPr>
              <a:t>Team Contentment</a:t>
            </a:r>
            <a:endParaRPr lang="en-US" dirty="0" smtClean="0"/>
          </a:p>
        </p:txBody>
      </p:sp>
    </p:spTree>
    <p:extLst>
      <p:ext uri="{BB962C8B-B14F-4D97-AF65-F5344CB8AC3E}">
        <p14:creationId xmlns:p14="http://schemas.microsoft.com/office/powerpoint/2010/main" val="3891585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49275" y="107576"/>
            <a:ext cx="8042276" cy="903145"/>
          </a:xfrm>
        </p:spPr>
        <p:txBody>
          <a:bodyPr/>
          <a:lstStyle/>
          <a:p>
            <a:r>
              <a:rPr lang="en-US" dirty="0" smtClean="0"/>
              <a:t>Target Audiences </a:t>
            </a:r>
            <a:endParaRPr lang="en-US" dirty="0"/>
          </a:p>
        </p:txBody>
      </p:sp>
      <p:sp>
        <p:nvSpPr>
          <p:cNvPr id="7" name="Content Placeholder 6"/>
          <p:cNvSpPr>
            <a:spLocks noGrp="1"/>
          </p:cNvSpPr>
          <p:nvPr>
            <p:ph idx="1"/>
          </p:nvPr>
        </p:nvSpPr>
        <p:spPr>
          <a:xfrm>
            <a:off x="549275" y="1263293"/>
            <a:ext cx="8275616" cy="5254561"/>
          </a:xfrm>
        </p:spPr>
        <p:txBody>
          <a:bodyPr numCol="1">
            <a:normAutofit/>
          </a:bodyPr>
          <a:lstStyle/>
          <a:p>
            <a:pPr marL="0" indent="0">
              <a:spcBef>
                <a:spcPts val="400"/>
              </a:spcBef>
              <a:buNone/>
            </a:pPr>
            <a:r>
              <a:rPr lang="en-US" dirty="0" smtClean="0"/>
              <a:t>Who are the primary customers we want to target and with which products do we lead?</a:t>
            </a:r>
          </a:p>
          <a:p>
            <a:pPr marL="0" indent="0">
              <a:spcBef>
                <a:spcPts val="400"/>
              </a:spcBef>
              <a:buNone/>
            </a:pPr>
            <a:endParaRPr lang="en-US" dirty="0" smtClean="0"/>
          </a:p>
          <a:p>
            <a:pPr marL="12700" indent="0">
              <a:spcBef>
                <a:spcPts val="400"/>
              </a:spcBef>
              <a:buNone/>
            </a:pPr>
            <a:r>
              <a:rPr lang="en-US" sz="2000" b="1" dirty="0" smtClean="0">
                <a:solidFill>
                  <a:schemeClr val="accent2"/>
                </a:solidFill>
              </a:rPr>
              <a:t>Segmentation </a:t>
            </a:r>
            <a:r>
              <a:rPr lang="en-US" sz="2000" i="1" dirty="0" smtClean="0">
                <a:solidFill>
                  <a:schemeClr val="accent2"/>
                </a:solidFill>
              </a:rPr>
              <a:t>(discuss)</a:t>
            </a:r>
          </a:p>
          <a:p>
            <a:pPr lvl="1">
              <a:spcBef>
                <a:spcPts val="400"/>
              </a:spcBef>
            </a:pPr>
            <a:r>
              <a:rPr lang="en-US" sz="1600" dirty="0" smtClean="0">
                <a:solidFill>
                  <a:srgbClr val="595959"/>
                </a:solidFill>
              </a:rPr>
              <a:t>By Company Size (small, mid-market, enterprise)</a:t>
            </a:r>
          </a:p>
          <a:p>
            <a:pPr lvl="1">
              <a:spcBef>
                <a:spcPts val="400"/>
              </a:spcBef>
            </a:pPr>
            <a:r>
              <a:rPr lang="en-US" sz="1600" dirty="0" smtClean="0">
                <a:solidFill>
                  <a:srgbClr val="595959"/>
                </a:solidFill>
              </a:rPr>
              <a:t>By Job Function (HR, Marketing/PR/Brand, Recruiting, Executive)</a:t>
            </a:r>
          </a:p>
          <a:p>
            <a:pPr lvl="1">
              <a:spcBef>
                <a:spcPts val="400"/>
              </a:spcBef>
            </a:pPr>
            <a:r>
              <a:rPr lang="en-US" sz="1600" dirty="0" smtClean="0">
                <a:solidFill>
                  <a:srgbClr val="595959"/>
                </a:solidFill>
              </a:rPr>
              <a:t>By Need (Fill Job </a:t>
            </a:r>
            <a:r>
              <a:rPr lang="en-US" sz="1600" dirty="0" err="1" smtClean="0">
                <a:solidFill>
                  <a:srgbClr val="595959"/>
                </a:solidFill>
              </a:rPr>
              <a:t>Reqs</a:t>
            </a:r>
            <a:r>
              <a:rPr lang="en-US" sz="1600" dirty="0" smtClean="0">
                <a:solidFill>
                  <a:srgbClr val="595959"/>
                </a:solidFill>
              </a:rPr>
              <a:t>, Manage Brand, Both)</a:t>
            </a:r>
            <a:endParaRPr lang="en-US" sz="1600" b="1" dirty="0" smtClean="0">
              <a:solidFill>
                <a:srgbClr val="595959"/>
              </a:solidFill>
            </a:endParaRPr>
          </a:p>
          <a:p>
            <a:pPr marL="0" indent="0">
              <a:buNone/>
            </a:pPr>
            <a:r>
              <a:rPr lang="en-US" sz="2000" b="1" dirty="0" smtClean="0">
                <a:solidFill>
                  <a:schemeClr val="accent2"/>
                </a:solidFill>
              </a:rPr>
              <a:t>Product Hierarchy by Segment </a:t>
            </a:r>
            <a:r>
              <a:rPr lang="en-US" sz="1800" i="1" dirty="0" smtClean="0">
                <a:solidFill>
                  <a:schemeClr val="accent2"/>
                </a:solidFill>
              </a:rPr>
              <a:t>(Job Function </a:t>
            </a:r>
            <a:r>
              <a:rPr lang="en-US" sz="1800" i="1" dirty="0" err="1" smtClean="0">
                <a:solidFill>
                  <a:schemeClr val="accent2"/>
                </a:solidFill>
              </a:rPr>
              <a:t>Strawman</a:t>
            </a:r>
            <a:r>
              <a:rPr lang="en-US" sz="1800" i="1" dirty="0" smtClean="0">
                <a:solidFill>
                  <a:schemeClr val="accent2"/>
                </a:solidFill>
              </a:rPr>
              <a:t>)</a:t>
            </a:r>
          </a:p>
          <a:p>
            <a:pPr marL="622300" lvl="1" indent="-285750"/>
            <a:r>
              <a:rPr lang="en-US" sz="1600" dirty="0" smtClean="0">
                <a:solidFill>
                  <a:srgbClr val="595959"/>
                </a:solidFill>
              </a:rPr>
              <a:t>HR: Primary on Package with Secondary equal </a:t>
            </a:r>
            <a:r>
              <a:rPr lang="en-US" sz="1600" dirty="0">
                <a:solidFill>
                  <a:srgbClr val="595959"/>
                </a:solidFill>
              </a:rPr>
              <a:t>w</a:t>
            </a:r>
            <a:r>
              <a:rPr lang="en-US" sz="1600" dirty="0" smtClean="0">
                <a:solidFill>
                  <a:srgbClr val="595959"/>
                </a:solidFill>
              </a:rPr>
              <a:t>eight on 1) Job Postings and 2) Profiles</a:t>
            </a:r>
          </a:p>
          <a:p>
            <a:pPr marL="622300" lvl="1" indent="-285750"/>
            <a:r>
              <a:rPr lang="en-US" sz="1600" dirty="0" smtClean="0">
                <a:solidFill>
                  <a:srgbClr val="595959"/>
                </a:solidFill>
              </a:rPr>
              <a:t>Recruiter: Primary Job Postings, Secondary Profiles</a:t>
            </a:r>
          </a:p>
          <a:p>
            <a:pPr marL="622300" lvl="1" indent="-285750"/>
            <a:r>
              <a:rPr lang="en-US" sz="1600" dirty="0" smtClean="0">
                <a:solidFill>
                  <a:srgbClr val="595959"/>
                </a:solidFill>
              </a:rPr>
              <a:t>Marketing/PR/Brand: Primary Profiles, Secondary Job Postings</a:t>
            </a:r>
          </a:p>
          <a:p>
            <a:pPr marL="0" indent="0">
              <a:buNone/>
            </a:pPr>
            <a:endParaRPr lang="en-US" dirty="0" smtClean="0"/>
          </a:p>
          <a:p>
            <a:endParaRPr lang="en-US" dirty="0"/>
          </a:p>
          <a:p>
            <a:endParaRPr lang="en-US" dirty="0" smtClean="0"/>
          </a:p>
          <a:p>
            <a:pPr marL="0" indent="0">
              <a:buNone/>
            </a:pPr>
            <a:endParaRPr lang="en-US" dirty="0" smtClean="0"/>
          </a:p>
        </p:txBody>
      </p:sp>
    </p:spTree>
    <p:extLst>
      <p:ext uri="{BB962C8B-B14F-4D97-AF65-F5344CB8AC3E}">
        <p14:creationId xmlns:p14="http://schemas.microsoft.com/office/powerpoint/2010/main" val="26414242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799481"/>
          </a:xfrm>
        </p:spPr>
        <p:txBody>
          <a:bodyPr/>
          <a:lstStyle/>
          <a:p>
            <a:r>
              <a:rPr lang="en-US" dirty="0" smtClean="0"/>
              <a:t>Timeline</a:t>
            </a:r>
            <a:endParaRPr lang="en-US" dirty="0"/>
          </a:p>
        </p:txBody>
      </p:sp>
      <p:sp>
        <p:nvSpPr>
          <p:cNvPr id="3" name="Content Placeholder 2"/>
          <p:cNvSpPr>
            <a:spLocks noGrp="1"/>
          </p:cNvSpPr>
          <p:nvPr>
            <p:ph idx="1"/>
          </p:nvPr>
        </p:nvSpPr>
        <p:spPr>
          <a:xfrm>
            <a:off x="549275" y="730992"/>
            <a:ext cx="8042276" cy="589694"/>
          </a:xfrm>
        </p:spPr>
        <p:txBody>
          <a:bodyPr>
            <a:noAutofit/>
          </a:bodyPr>
          <a:lstStyle/>
          <a:p>
            <a:pPr marL="0" indent="0" algn="ctr">
              <a:buNone/>
            </a:pPr>
            <a:r>
              <a:rPr lang="en-US" sz="2800" b="1" dirty="0" smtClean="0">
                <a:solidFill>
                  <a:schemeClr val="accent2"/>
                </a:solidFill>
              </a:rPr>
              <a:t>Goal: </a:t>
            </a:r>
            <a:r>
              <a:rPr lang="en-US" dirty="0" smtClean="0"/>
              <a:t>launch new site early December</a:t>
            </a:r>
          </a:p>
          <a:p>
            <a:pPr marL="0" indent="0">
              <a:buNone/>
            </a:pPr>
            <a:r>
              <a:rPr lang="en-US" dirty="0" smtClean="0"/>
              <a: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80116233"/>
              </p:ext>
            </p:extLst>
          </p:nvPr>
        </p:nvGraphicFramePr>
        <p:xfrm>
          <a:off x="655766" y="1418951"/>
          <a:ext cx="8065461" cy="4617720"/>
        </p:xfrm>
        <a:graphic>
          <a:graphicData uri="http://schemas.openxmlformats.org/drawingml/2006/table">
            <a:tbl>
              <a:tblPr firstRow="1" bandRow="1">
                <a:tableStyleId>{5C22544A-7EE6-4342-B048-85BDC9FD1C3A}</a:tableStyleId>
              </a:tblPr>
              <a:tblGrid>
                <a:gridCol w="3014393"/>
                <a:gridCol w="2362581"/>
                <a:gridCol w="2688487"/>
              </a:tblGrid>
              <a:tr h="370840">
                <a:tc>
                  <a:txBody>
                    <a:bodyPr/>
                    <a:lstStyle/>
                    <a:p>
                      <a:r>
                        <a:rPr lang="en-US" dirty="0" smtClean="0"/>
                        <a:t>Task</a:t>
                      </a:r>
                      <a:endParaRPr lang="en-US" dirty="0"/>
                    </a:p>
                  </a:txBody>
                  <a:tcPr/>
                </a:tc>
                <a:tc>
                  <a:txBody>
                    <a:bodyPr/>
                    <a:lstStyle/>
                    <a:p>
                      <a:r>
                        <a:rPr lang="en-US" dirty="0" smtClean="0"/>
                        <a:t>Time</a:t>
                      </a:r>
                      <a:endParaRPr lang="en-US" dirty="0"/>
                    </a:p>
                  </a:txBody>
                  <a:tcPr/>
                </a:tc>
                <a:tc>
                  <a:txBody>
                    <a:bodyPr/>
                    <a:lstStyle/>
                    <a:p>
                      <a:r>
                        <a:rPr lang="en-US" dirty="0" smtClean="0"/>
                        <a:t>Date</a:t>
                      </a:r>
                      <a:endParaRPr lang="en-US" dirty="0"/>
                    </a:p>
                  </a:txBody>
                  <a:tcPr/>
                </a:tc>
              </a:tr>
              <a:tr h="370840">
                <a:tc>
                  <a:txBody>
                    <a:bodyPr/>
                    <a:lstStyle/>
                    <a:p>
                      <a:r>
                        <a:rPr lang="en-US" dirty="0" smtClean="0"/>
                        <a:t>Kickoff</a:t>
                      </a:r>
                      <a:endParaRPr lang="en-US" dirty="0"/>
                    </a:p>
                  </a:txBody>
                  <a:tcPr/>
                </a:tc>
                <a:tc>
                  <a:txBody>
                    <a:bodyPr/>
                    <a:lstStyle/>
                    <a:p>
                      <a:r>
                        <a:rPr lang="en-US" dirty="0" smtClean="0"/>
                        <a:t>0</a:t>
                      </a:r>
                      <a:endParaRPr lang="en-US" dirty="0"/>
                    </a:p>
                  </a:txBody>
                  <a:tcPr/>
                </a:tc>
                <a:tc>
                  <a:txBody>
                    <a:bodyPr/>
                    <a:lstStyle/>
                    <a:p>
                      <a:r>
                        <a:rPr lang="en-US" baseline="0" dirty="0" smtClean="0"/>
                        <a:t>October 22</a:t>
                      </a:r>
                      <a:endParaRPr lang="en-US" dirty="0"/>
                    </a:p>
                  </a:txBody>
                  <a:tcPr/>
                </a:tc>
              </a:tr>
              <a:tr h="370840">
                <a:tc>
                  <a:txBody>
                    <a:bodyPr/>
                    <a:lstStyle/>
                    <a:p>
                      <a:r>
                        <a:rPr lang="en-US" dirty="0" smtClean="0"/>
                        <a:t>Design Iteration(s)</a:t>
                      </a:r>
                      <a:endParaRPr lang="en-US" dirty="0"/>
                    </a:p>
                  </a:txBody>
                  <a:tcPr/>
                </a:tc>
                <a:tc>
                  <a:txBody>
                    <a:bodyPr/>
                    <a:lstStyle/>
                    <a:p>
                      <a:r>
                        <a:rPr lang="en-US" dirty="0" smtClean="0"/>
                        <a:t>8 days</a:t>
                      </a:r>
                      <a:endParaRPr lang="en-US" dirty="0"/>
                    </a:p>
                  </a:txBody>
                  <a:tcPr/>
                </a:tc>
                <a:tc>
                  <a:txBody>
                    <a:bodyPr/>
                    <a:lstStyle/>
                    <a:p>
                      <a:r>
                        <a:rPr lang="en-US" dirty="0" smtClean="0"/>
                        <a:t>Oct 23-Nov</a:t>
                      </a:r>
                      <a:r>
                        <a:rPr lang="en-US" baseline="0" dirty="0" smtClean="0"/>
                        <a:t> 1</a:t>
                      </a:r>
                      <a:endParaRPr lang="en-US" dirty="0"/>
                    </a:p>
                  </a:txBody>
                  <a:tcPr/>
                </a:tc>
              </a:tr>
              <a:tr h="370840">
                <a:tc>
                  <a:txBody>
                    <a:bodyPr/>
                    <a:lstStyle/>
                    <a:p>
                      <a:pPr marL="742950" lvl="1" indent="-285750">
                        <a:buFont typeface="Arial"/>
                        <a:buChar char="•"/>
                      </a:pPr>
                      <a:r>
                        <a:rPr lang="en-US" sz="1400" dirty="0" smtClean="0"/>
                        <a:t>Working Session</a:t>
                      </a:r>
                      <a:endParaRPr lang="en-US" sz="1400" dirty="0"/>
                    </a:p>
                  </a:txBody>
                  <a:tcPr/>
                </a:tc>
                <a:tc>
                  <a:txBody>
                    <a:bodyPr/>
                    <a:lstStyle/>
                    <a:p>
                      <a:r>
                        <a:rPr lang="en-US" sz="1200" dirty="0" smtClean="0"/>
                        <a:t>Internal meeting</a:t>
                      </a:r>
                      <a:r>
                        <a:rPr lang="en-US" sz="1200" baseline="0" dirty="0" smtClean="0"/>
                        <a:t> for feedback</a:t>
                      </a:r>
                      <a:endParaRPr lang="en-US" sz="1200" dirty="0"/>
                    </a:p>
                  </a:txBody>
                  <a:tcPr/>
                </a:tc>
                <a:tc>
                  <a:txBody>
                    <a:bodyPr/>
                    <a:lstStyle/>
                    <a:p>
                      <a:r>
                        <a:rPr lang="en-US" dirty="0" smtClean="0"/>
                        <a:t>Oct 30</a:t>
                      </a:r>
                      <a:endParaRPr lang="en-US" dirty="0"/>
                    </a:p>
                  </a:txBody>
                  <a:tcPr/>
                </a:tc>
              </a:tr>
              <a:tr h="370840">
                <a:tc>
                  <a:txBody>
                    <a:bodyPr/>
                    <a:lstStyle/>
                    <a:p>
                      <a:r>
                        <a:rPr lang="en-US" dirty="0" smtClean="0"/>
                        <a:t>User Testing R1</a:t>
                      </a:r>
                      <a:endParaRPr lang="en-US" dirty="0"/>
                    </a:p>
                  </a:txBody>
                  <a:tcPr/>
                </a:tc>
                <a:tc>
                  <a:txBody>
                    <a:bodyPr/>
                    <a:lstStyle/>
                    <a:p>
                      <a:r>
                        <a:rPr lang="en-US" dirty="0" smtClean="0"/>
                        <a:t>2 days </a:t>
                      </a:r>
                      <a:endParaRPr lang="en-US" dirty="0"/>
                    </a:p>
                  </a:txBody>
                  <a:tcPr/>
                </a:tc>
                <a:tc>
                  <a:txBody>
                    <a:bodyPr/>
                    <a:lstStyle/>
                    <a:p>
                      <a:r>
                        <a:rPr lang="en-US" dirty="0" smtClean="0"/>
                        <a:t>Nov</a:t>
                      </a:r>
                      <a:r>
                        <a:rPr lang="en-US" baseline="0" dirty="0" smtClean="0"/>
                        <a:t> 4-5</a:t>
                      </a:r>
                      <a:endParaRPr lang="en-US" dirty="0"/>
                    </a:p>
                  </a:txBody>
                  <a:tcPr/>
                </a:tc>
              </a:tr>
              <a:tr h="370840">
                <a:tc>
                  <a:txBody>
                    <a:bodyPr/>
                    <a:lstStyle/>
                    <a:p>
                      <a:r>
                        <a:rPr lang="en-US" dirty="0" smtClean="0"/>
                        <a:t>Design Iteration</a:t>
                      </a:r>
                      <a:endParaRPr lang="en-US" dirty="0"/>
                    </a:p>
                  </a:txBody>
                  <a:tcPr/>
                </a:tc>
                <a:tc>
                  <a:txBody>
                    <a:bodyPr/>
                    <a:lstStyle/>
                    <a:p>
                      <a:r>
                        <a:rPr lang="en-US" dirty="0" smtClean="0"/>
                        <a:t>3 days</a:t>
                      </a:r>
                      <a:endParaRPr lang="en-US" dirty="0"/>
                    </a:p>
                  </a:txBody>
                  <a:tcPr/>
                </a:tc>
                <a:tc>
                  <a:txBody>
                    <a:bodyPr/>
                    <a:lstStyle/>
                    <a:p>
                      <a:r>
                        <a:rPr lang="en-US" dirty="0" smtClean="0"/>
                        <a:t>Nov 6-8</a:t>
                      </a:r>
                      <a:endParaRPr lang="en-US" dirty="0"/>
                    </a:p>
                  </a:txBody>
                  <a:tcPr/>
                </a:tc>
              </a:tr>
              <a:tr h="370840">
                <a:tc>
                  <a:txBody>
                    <a:bodyPr/>
                    <a:lstStyle/>
                    <a:p>
                      <a:r>
                        <a:rPr lang="en-US" dirty="0" smtClean="0"/>
                        <a:t>User</a:t>
                      </a:r>
                      <a:r>
                        <a:rPr lang="en-US" baseline="0" dirty="0" smtClean="0"/>
                        <a:t> Testing R2</a:t>
                      </a:r>
                      <a:endParaRPr lang="en-US" dirty="0"/>
                    </a:p>
                  </a:txBody>
                  <a:tcPr/>
                </a:tc>
                <a:tc>
                  <a:txBody>
                    <a:bodyPr/>
                    <a:lstStyle/>
                    <a:p>
                      <a:r>
                        <a:rPr lang="en-US" dirty="0" smtClean="0"/>
                        <a:t>2 days</a:t>
                      </a:r>
                      <a:endParaRPr lang="en-US" dirty="0"/>
                    </a:p>
                  </a:txBody>
                  <a:tcPr/>
                </a:tc>
                <a:tc>
                  <a:txBody>
                    <a:bodyPr/>
                    <a:lstStyle/>
                    <a:p>
                      <a:r>
                        <a:rPr lang="en-US" dirty="0" smtClean="0"/>
                        <a:t>Nov 11-12</a:t>
                      </a:r>
                      <a:endParaRPr lang="en-US" dirty="0"/>
                    </a:p>
                  </a:txBody>
                  <a:tcPr/>
                </a:tc>
              </a:tr>
              <a:tr h="370840">
                <a:tc>
                  <a:txBody>
                    <a:bodyPr/>
                    <a:lstStyle/>
                    <a:p>
                      <a:r>
                        <a:rPr lang="en-US" dirty="0" smtClean="0"/>
                        <a:t>Design</a:t>
                      </a:r>
                      <a:r>
                        <a:rPr lang="en-US" baseline="0" dirty="0" smtClean="0"/>
                        <a:t> Iteration Final</a:t>
                      </a:r>
                      <a:endParaRPr lang="en-US" dirty="0"/>
                    </a:p>
                  </a:txBody>
                  <a:tcPr/>
                </a:tc>
                <a:tc>
                  <a:txBody>
                    <a:bodyPr/>
                    <a:lstStyle/>
                    <a:p>
                      <a:r>
                        <a:rPr lang="en-US" dirty="0" smtClean="0"/>
                        <a:t>2 days</a:t>
                      </a:r>
                      <a:endParaRPr lang="en-US" dirty="0"/>
                    </a:p>
                  </a:txBody>
                  <a:tcPr/>
                </a:tc>
                <a:tc>
                  <a:txBody>
                    <a:bodyPr/>
                    <a:lstStyle/>
                    <a:p>
                      <a:r>
                        <a:rPr lang="en-US" dirty="0" smtClean="0"/>
                        <a:t>Nov 13-14</a:t>
                      </a:r>
                      <a:endParaRPr lang="en-US" dirty="0"/>
                    </a:p>
                  </a:txBody>
                  <a:tcPr/>
                </a:tc>
              </a:tr>
              <a:tr h="370840">
                <a:tc>
                  <a:txBody>
                    <a:bodyPr/>
                    <a:lstStyle/>
                    <a:p>
                      <a:r>
                        <a:rPr lang="en-US" dirty="0" smtClean="0"/>
                        <a:t>Final Review</a:t>
                      </a:r>
                      <a:endParaRPr lang="en-US" dirty="0"/>
                    </a:p>
                  </a:txBody>
                  <a:tcPr/>
                </a:tc>
                <a:tc>
                  <a:txBody>
                    <a:bodyPr/>
                    <a:lstStyle/>
                    <a:p>
                      <a:r>
                        <a:rPr lang="en-US" dirty="0" smtClean="0"/>
                        <a:t>1</a:t>
                      </a:r>
                      <a:r>
                        <a:rPr lang="en-US" baseline="0" dirty="0" smtClean="0"/>
                        <a:t> day + 2 design day finalization</a:t>
                      </a:r>
                      <a:endParaRPr lang="en-US" dirty="0"/>
                    </a:p>
                  </a:txBody>
                  <a:tcPr/>
                </a:tc>
                <a:tc>
                  <a:txBody>
                    <a:bodyPr/>
                    <a:lstStyle/>
                    <a:p>
                      <a:r>
                        <a:rPr lang="en-US" dirty="0" smtClean="0"/>
                        <a:t>Nov 15,</a:t>
                      </a:r>
                      <a:r>
                        <a:rPr lang="en-US" baseline="0" dirty="0" smtClean="0"/>
                        <a:t> 18-19</a:t>
                      </a:r>
                      <a:endParaRPr lang="en-US" dirty="0"/>
                    </a:p>
                  </a:txBody>
                  <a:tcPr/>
                </a:tc>
              </a:tr>
              <a:tr h="370840">
                <a:tc>
                  <a:txBody>
                    <a:bodyPr/>
                    <a:lstStyle/>
                    <a:p>
                      <a:r>
                        <a:rPr lang="en-US" dirty="0" smtClean="0"/>
                        <a:t>Word</a:t>
                      </a:r>
                      <a:r>
                        <a:rPr lang="en-US" baseline="0" dirty="0" smtClean="0"/>
                        <a:t> Press Development &amp; Tracking Tagging</a:t>
                      </a:r>
                      <a:endParaRPr lang="en-US" dirty="0"/>
                    </a:p>
                  </a:txBody>
                  <a:tcPr/>
                </a:tc>
                <a:tc>
                  <a:txBody>
                    <a:bodyPr/>
                    <a:lstStyle/>
                    <a:p>
                      <a:r>
                        <a:rPr lang="en-US" dirty="0" smtClean="0"/>
                        <a:t>2</a:t>
                      </a:r>
                      <a:r>
                        <a:rPr lang="en-US" baseline="0" dirty="0" smtClean="0"/>
                        <a:t> 1/2</a:t>
                      </a:r>
                      <a:r>
                        <a:rPr lang="en-US" dirty="0" smtClean="0"/>
                        <a:t> Weeks</a:t>
                      </a:r>
                      <a:endParaRPr lang="en-US" dirty="0"/>
                    </a:p>
                  </a:txBody>
                  <a:tcPr/>
                </a:tc>
                <a:tc>
                  <a:txBody>
                    <a:bodyPr/>
                    <a:lstStyle/>
                    <a:p>
                      <a:r>
                        <a:rPr lang="en-US" dirty="0" smtClean="0"/>
                        <a:t>Nov 20 – Dec 9</a:t>
                      </a:r>
                      <a:endParaRPr lang="en-US" dirty="0"/>
                    </a:p>
                  </a:txBody>
                  <a:tcPr/>
                </a:tc>
              </a:tr>
              <a:tr h="370840">
                <a:tc>
                  <a:txBody>
                    <a:bodyPr/>
                    <a:lstStyle/>
                    <a:p>
                      <a:r>
                        <a:rPr lang="en-US" dirty="0" smtClean="0"/>
                        <a:t>Launch</a:t>
                      </a:r>
                      <a:endParaRPr lang="en-US" dirty="0"/>
                    </a:p>
                  </a:txBody>
                  <a:tcPr/>
                </a:tc>
                <a:tc>
                  <a:txBody>
                    <a:bodyPr/>
                    <a:lstStyle/>
                    <a:p>
                      <a:r>
                        <a:rPr lang="en-US" dirty="0" smtClean="0"/>
                        <a:t>0</a:t>
                      </a:r>
                      <a:endParaRPr lang="en-US" dirty="0"/>
                    </a:p>
                  </a:txBody>
                  <a:tcPr/>
                </a:tc>
                <a:tc>
                  <a:txBody>
                    <a:bodyPr/>
                    <a:lstStyle/>
                    <a:p>
                      <a:r>
                        <a:rPr lang="en-US" dirty="0" smtClean="0"/>
                        <a:t>December 10</a:t>
                      </a:r>
                      <a:endParaRPr lang="en-US" dirty="0"/>
                    </a:p>
                  </a:txBody>
                  <a:tcPr/>
                </a:tc>
              </a:tr>
            </a:tbl>
          </a:graphicData>
        </a:graphic>
      </p:graphicFrame>
    </p:spTree>
    <p:extLst>
      <p:ext uri="{BB962C8B-B14F-4D97-AF65-F5344CB8AC3E}">
        <p14:creationId xmlns:p14="http://schemas.microsoft.com/office/powerpoint/2010/main" val="281098072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019766"/>
          </a:xfrm>
        </p:spPr>
        <p:txBody>
          <a:bodyPr/>
          <a:lstStyle/>
          <a:p>
            <a:r>
              <a:rPr lang="en-US" dirty="0" smtClean="0"/>
              <a:t>User Testing</a:t>
            </a:r>
            <a:endParaRPr lang="en-US" dirty="0"/>
          </a:p>
        </p:txBody>
      </p:sp>
      <p:sp>
        <p:nvSpPr>
          <p:cNvPr id="3" name="Content Placeholder 2"/>
          <p:cNvSpPr>
            <a:spLocks noGrp="1"/>
          </p:cNvSpPr>
          <p:nvPr>
            <p:ph idx="1"/>
          </p:nvPr>
        </p:nvSpPr>
        <p:spPr>
          <a:xfrm>
            <a:off x="549275" y="1418789"/>
            <a:ext cx="8042276" cy="4256798"/>
          </a:xfrm>
        </p:spPr>
        <p:txBody>
          <a:bodyPr>
            <a:normAutofit/>
          </a:bodyPr>
          <a:lstStyle/>
          <a:p>
            <a:pPr marL="0" indent="0">
              <a:buNone/>
            </a:pPr>
            <a:r>
              <a:rPr lang="en-US" b="1" dirty="0" smtClean="0">
                <a:solidFill>
                  <a:srgbClr val="E29F1D"/>
                </a:solidFill>
              </a:rPr>
              <a:t>Goal: </a:t>
            </a:r>
            <a:r>
              <a:rPr lang="en-US" dirty="0" smtClean="0"/>
              <a:t>Test for comprehension, impact, and usability </a:t>
            </a:r>
          </a:p>
          <a:p>
            <a:r>
              <a:rPr lang="en-US" dirty="0" smtClean="0"/>
              <a:t>Fast, Easy, Inexpensive but still POWERFUL!</a:t>
            </a:r>
          </a:p>
          <a:p>
            <a:r>
              <a:rPr lang="en-US" dirty="0" smtClean="0"/>
              <a:t>1:1, 45 min </a:t>
            </a:r>
            <a:r>
              <a:rPr lang="en-US" dirty="0" err="1" smtClean="0"/>
              <a:t>qualitatives</a:t>
            </a:r>
            <a:r>
              <a:rPr lang="en-US" dirty="0" smtClean="0"/>
              <a:t> via WebEx</a:t>
            </a:r>
          </a:p>
          <a:p>
            <a:pPr lvl="1"/>
            <a:r>
              <a:rPr lang="en-US" sz="1600" dirty="0" smtClean="0"/>
              <a:t>Total of 16 interviews (8 per round) with targeted individuals who are not GD customers (yet)</a:t>
            </a:r>
          </a:p>
          <a:p>
            <a:pPr lvl="1"/>
            <a:r>
              <a:rPr lang="en-US" sz="1600" dirty="0" smtClean="0"/>
              <a:t>Laura will work with recruiter to schedule interviews</a:t>
            </a:r>
          </a:p>
          <a:p>
            <a:pPr lvl="1"/>
            <a:r>
              <a:rPr lang="en-US" sz="1600" dirty="0" smtClean="0"/>
              <a:t>Helpful if we have an in-house list from which to recruit </a:t>
            </a:r>
            <a:r>
              <a:rPr lang="en-US" sz="1600" b="1" dirty="0" smtClean="0">
                <a:solidFill>
                  <a:schemeClr val="accent2"/>
                </a:solidFill>
              </a:rPr>
              <a:t>???</a:t>
            </a:r>
          </a:p>
          <a:p>
            <a:pPr lvl="1"/>
            <a:r>
              <a:rPr lang="en-US" sz="1600" dirty="0" smtClean="0"/>
              <a:t>Cost = ~$2400 with list, $1600 for recruiter and $800 incentive</a:t>
            </a:r>
          </a:p>
          <a:p>
            <a:pPr lvl="1"/>
            <a:r>
              <a:rPr lang="en-US" sz="1600" dirty="0" smtClean="0"/>
              <a:t>Need WebEx Account </a:t>
            </a:r>
            <a:r>
              <a:rPr lang="en-US" sz="1600" b="1" dirty="0">
                <a:solidFill>
                  <a:schemeClr val="accent2"/>
                </a:solidFill>
              </a:rPr>
              <a:t>??</a:t>
            </a:r>
            <a:r>
              <a:rPr lang="en-US" sz="1600" b="1" dirty="0" smtClean="0">
                <a:solidFill>
                  <a:schemeClr val="accent2"/>
                </a:solidFill>
              </a:rPr>
              <a:t>?</a:t>
            </a:r>
            <a:endParaRPr lang="en-US" sz="1600" dirty="0" smtClean="0"/>
          </a:p>
          <a:p>
            <a:pPr lvl="1"/>
            <a:r>
              <a:rPr lang="en-US" sz="1600" dirty="0" smtClean="0"/>
              <a:t>Ideal to have image mapped mockups (Fireworks?)</a:t>
            </a:r>
          </a:p>
          <a:p>
            <a:endParaRPr lang="en-US" dirty="0"/>
          </a:p>
        </p:txBody>
      </p:sp>
    </p:spTree>
    <p:extLst>
      <p:ext uri="{BB962C8B-B14F-4D97-AF65-F5344CB8AC3E}">
        <p14:creationId xmlns:p14="http://schemas.microsoft.com/office/powerpoint/2010/main" val="94994310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127</TotalTime>
  <Words>694</Words>
  <Application>Microsoft Macintosh PowerPoint</Application>
  <PresentationFormat>On-screen Show (4:3)</PresentationFormat>
  <Paragraphs>149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Breeze</vt:lpstr>
      <vt:lpstr>Glassdoor B2B Website Redesign Kickoff</vt:lpstr>
      <vt:lpstr>Agenda</vt:lpstr>
      <vt:lpstr>DACI</vt:lpstr>
      <vt:lpstr>Goals of Website Redesign</vt:lpstr>
      <vt:lpstr>Secondary Goals</vt:lpstr>
      <vt:lpstr>Measurement</vt:lpstr>
      <vt:lpstr>Target Audiences </vt:lpstr>
      <vt:lpstr>Timeline</vt:lpstr>
      <vt:lpstr>User Testing</vt:lpstr>
      <vt:lpstr>Muse Board</vt:lpstr>
    </vt:vector>
  </TitlesOfParts>
  <Company>Glassdoor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Glassdoor B2B Website Redesign Kickoff</dc:title>
  <dc:creator>Laura Moon</dc:creator>
  <cp:lastModifiedBy>Laura Moon</cp:lastModifiedBy>
  <cp:revision>26</cp:revision>
  <dcterms:created xsi:type="dcterms:W3CDTF">2013-10-18T20:10:58Z</dcterms:created>
  <dcterms:modified xsi:type="dcterms:W3CDTF">2013-10-21T23:48:23Z</dcterms:modified>
</cp:coreProperties>
</file>